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2" r:id="rId3"/>
    <p:sldId id="266" r:id="rId4"/>
    <p:sldId id="259" r:id="rId5"/>
    <p:sldId id="261" r:id="rId6"/>
    <p:sldId id="260" r:id="rId7"/>
    <p:sldId id="265" r:id="rId8"/>
  </p:sldIdLst>
  <p:sldSz cx="6858000" cy="9906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ES" lastIdx="1" clrIdx="0">
    <p:extLst>
      <p:ext uri="{19B8F6BF-5375-455C-9EA6-DF929625EA0E}">
        <p15:presenceInfo xmlns:p15="http://schemas.microsoft.com/office/powerpoint/2012/main" userId="Author" providerId="None"/>
      </p:ext>
    </p:extLst>
  </p:cmAuthor>
  <p:cmAuthor id="2" name="Ellis, Samantha" initials="ES" lastIdx="1" clrIdx="1">
    <p:extLst>
      <p:ext uri="{19B8F6BF-5375-455C-9EA6-DF929625EA0E}">
        <p15:presenceInfo xmlns:p15="http://schemas.microsoft.com/office/powerpoint/2012/main" userId="S::Samantha.Ellis@agriculture.gov.au::559506c7-abfc-44dc-b008-b814d72adf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p:normalViewPr>
  <p:slideViewPr>
    <p:cSldViewPr snapToGrid="0">
      <p:cViewPr varScale="1">
        <p:scale>
          <a:sx n="79" d="100"/>
          <a:sy n="79" d="100"/>
        </p:scale>
        <p:origin x="2976"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9F8ECC1-8E63-4E5D-A58E-6B4AC7890DFF}" type="datetimeFigureOut">
              <a:rPr lang="en-AU" smtClean="0"/>
              <a:t>9/11/2021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2618998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F8ECC1-8E63-4E5D-A58E-6B4AC7890DFF}" type="datetimeFigureOut">
              <a:rPr lang="en-AU" smtClean="0"/>
              <a:t>9/11/2021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53091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F8ECC1-8E63-4E5D-A58E-6B4AC7890DFF}" type="datetimeFigureOut">
              <a:rPr lang="en-AU" smtClean="0"/>
              <a:t>9/11/2021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18673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F8ECC1-8E63-4E5D-A58E-6B4AC7890DFF}" type="datetimeFigureOut">
              <a:rPr lang="en-AU" smtClean="0"/>
              <a:t>9/11/2021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2594789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8ECC1-8E63-4E5D-A58E-6B4AC7890DFF}" type="datetimeFigureOut">
              <a:rPr lang="en-AU" smtClean="0"/>
              <a:t>9/11/2021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1845654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F8ECC1-8E63-4E5D-A58E-6B4AC7890DFF}" type="datetimeFigureOut">
              <a:rPr lang="en-AU" smtClean="0"/>
              <a:t>9/11/2021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1736076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9F8ECC1-8E63-4E5D-A58E-6B4AC7890DFF}" type="datetimeFigureOut">
              <a:rPr lang="en-AU" smtClean="0"/>
              <a:t>9/11/2021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3330053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9F8ECC1-8E63-4E5D-A58E-6B4AC7890DFF}" type="datetimeFigureOut">
              <a:rPr lang="en-AU" smtClean="0"/>
              <a:t>9/11/2021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1683220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ECC1-8E63-4E5D-A58E-6B4AC7890DFF}" type="datetimeFigureOut">
              <a:rPr lang="en-AU" smtClean="0"/>
              <a:t>9/11/2021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859266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9F8ECC1-8E63-4E5D-A58E-6B4AC7890DFF}" type="datetimeFigureOut">
              <a:rPr lang="en-AU" smtClean="0"/>
              <a:t>9/11/2021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3560987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9F8ECC1-8E63-4E5D-A58E-6B4AC7890DFF}" type="datetimeFigureOut">
              <a:rPr lang="en-AU" smtClean="0"/>
              <a:t>9/11/2021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62CE57C-CCEB-4614-861A-23DD1EAF8952}" type="slidenum">
              <a:rPr lang="en-AU" smtClean="0"/>
              <a:t>‹#›</a:t>
            </a:fld>
            <a:endParaRPr lang="en-AU"/>
          </a:p>
        </p:txBody>
      </p:sp>
    </p:spTree>
    <p:extLst>
      <p:ext uri="{BB962C8B-B14F-4D97-AF65-F5344CB8AC3E}">
        <p14:creationId xmlns:p14="http://schemas.microsoft.com/office/powerpoint/2010/main" val="1125175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A9F8ECC1-8E63-4E5D-A58E-6B4AC7890DFF}" type="datetimeFigureOut">
              <a:rPr lang="en-AU" smtClean="0"/>
              <a:t>9/11/2021</a:t>
            </a:fld>
            <a:endParaRPr lang="en-AU"/>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62CE57C-CCEB-4614-861A-23DD1EAF8952}" type="slidenum">
              <a:rPr lang="en-AU" smtClean="0"/>
              <a:t>‹#›</a:t>
            </a:fld>
            <a:endParaRPr lang="en-AU"/>
          </a:p>
        </p:txBody>
      </p:sp>
    </p:spTree>
    <p:extLst>
      <p:ext uri="{BB962C8B-B14F-4D97-AF65-F5344CB8AC3E}">
        <p14:creationId xmlns:p14="http://schemas.microsoft.com/office/powerpoint/2010/main" val="121351328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agriculture.gov.au/animal/aquatic/aquaplan"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DE8BD-CCB0-4C22-BA2F-09BCE8625BF6}"/>
              </a:ext>
            </a:extLst>
          </p:cNvPr>
          <p:cNvSpPr>
            <a:spLocks noGrp="1"/>
          </p:cNvSpPr>
          <p:nvPr>
            <p:ph type="title"/>
          </p:nvPr>
        </p:nvSpPr>
        <p:spPr>
          <a:xfrm>
            <a:off x="1" y="0"/>
            <a:ext cx="6857999" cy="1533645"/>
          </a:xfrm>
          <a:solidFill>
            <a:schemeClr val="accent5">
              <a:lumMod val="75000"/>
            </a:schemeClr>
          </a:solidFill>
        </p:spPr>
        <p:txBody>
          <a:bodyPr/>
          <a:lstStyle/>
          <a:p>
            <a:pPr algn="ctr">
              <a:lnSpc>
                <a:spcPct val="150000"/>
              </a:lnSpc>
            </a:pPr>
            <a:r>
              <a:rPr lang="en-AU" cap="small" dirty="0">
                <a:solidFill>
                  <a:schemeClr val="bg1"/>
                </a:solidFill>
                <a:latin typeface="Britannic Bold" panose="020B0903060703020204" pitchFamily="34" charset="0"/>
              </a:rPr>
              <a:t>World Antimicrobial Awareness Week</a:t>
            </a:r>
            <a:br>
              <a:rPr lang="en-AU" cap="small" dirty="0">
                <a:solidFill>
                  <a:schemeClr val="bg1"/>
                </a:solidFill>
                <a:latin typeface="Britannic Bold" panose="020B0903060703020204" pitchFamily="34" charset="0"/>
              </a:rPr>
            </a:br>
            <a:r>
              <a:rPr lang="en-AU" sz="2000" cap="small" dirty="0">
                <a:solidFill>
                  <a:schemeClr val="bg1"/>
                </a:solidFill>
                <a:latin typeface="Britannic Bold" panose="020B0903060703020204" pitchFamily="34" charset="0"/>
              </a:rPr>
              <a:t>18 – 24 November 2021</a:t>
            </a:r>
          </a:p>
        </p:txBody>
      </p:sp>
      <p:sp>
        <p:nvSpPr>
          <p:cNvPr id="3" name="Rectangle 2">
            <a:extLst>
              <a:ext uri="{FF2B5EF4-FFF2-40B4-BE49-F238E27FC236}">
                <a16:creationId xmlns:a16="http://schemas.microsoft.com/office/drawing/2014/main" id="{E5816923-D045-4B2E-930C-B31C4E651F38}"/>
              </a:ext>
            </a:extLst>
          </p:cNvPr>
          <p:cNvSpPr/>
          <p:nvPr/>
        </p:nvSpPr>
        <p:spPr>
          <a:xfrm>
            <a:off x="1" y="9653286"/>
            <a:ext cx="6857999" cy="252714"/>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a:extLst>
              <a:ext uri="{FF2B5EF4-FFF2-40B4-BE49-F238E27FC236}">
                <a16:creationId xmlns:a16="http://schemas.microsoft.com/office/drawing/2014/main" id="{884719B3-A87A-4108-9C94-5B175B057239}"/>
              </a:ext>
            </a:extLst>
          </p:cNvPr>
          <p:cNvSpPr/>
          <p:nvPr/>
        </p:nvSpPr>
        <p:spPr>
          <a:xfrm>
            <a:off x="-6016" y="5935690"/>
            <a:ext cx="6857999" cy="235353"/>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0" name="TextBox 9">
            <a:extLst>
              <a:ext uri="{FF2B5EF4-FFF2-40B4-BE49-F238E27FC236}">
                <a16:creationId xmlns:a16="http://schemas.microsoft.com/office/drawing/2014/main" id="{41D145C7-4AD9-4AB2-A7D3-E7C0B3CC2653}"/>
              </a:ext>
            </a:extLst>
          </p:cNvPr>
          <p:cNvSpPr txBox="1"/>
          <p:nvPr/>
        </p:nvSpPr>
        <p:spPr>
          <a:xfrm>
            <a:off x="227144" y="1989255"/>
            <a:ext cx="6391678" cy="2377959"/>
          </a:xfrm>
          <a:prstGeom prst="rect">
            <a:avLst/>
          </a:prstGeom>
          <a:noFill/>
        </p:spPr>
        <p:txBody>
          <a:bodyPr wrap="square" rtlCol="0">
            <a:spAutoFit/>
          </a:bodyPr>
          <a:lstStyle/>
          <a:p>
            <a:pPr>
              <a:lnSpc>
                <a:spcPct val="125000"/>
              </a:lnSpc>
            </a:pPr>
            <a:r>
              <a:rPr lang="en-AU" sz="1200" b="0" i="0" dirty="0">
                <a:solidFill>
                  <a:srgbClr val="3C4245"/>
                </a:solidFill>
                <a:effectLst/>
                <a:latin typeface="Cambria" panose="02040503050406030204" pitchFamily="18" charset="0"/>
                <a:ea typeface="Cambria" panose="02040503050406030204" pitchFamily="18" charset="0"/>
              </a:rPr>
              <a:t>World Antimicrobial Awareness Week (WAAW) aims to increase awareness of global antimicrobial resistance (AMR) and to encourage best practices among the general public, health workers and policy makers to avoid the further emergence and spread of drug-resistant infections.</a:t>
            </a:r>
          </a:p>
          <a:p>
            <a:pPr>
              <a:lnSpc>
                <a:spcPct val="125000"/>
              </a:lnSpc>
            </a:pPr>
            <a:endParaRPr lang="en-AU" sz="1200" dirty="0">
              <a:solidFill>
                <a:srgbClr val="3C4245"/>
              </a:solidFill>
              <a:latin typeface="Cambria" panose="02040503050406030204" pitchFamily="18" charset="0"/>
              <a:ea typeface="Cambria" panose="02040503050406030204" pitchFamily="18" charset="0"/>
            </a:endParaRPr>
          </a:p>
          <a:p>
            <a:pPr>
              <a:lnSpc>
                <a:spcPct val="125000"/>
              </a:lnSpc>
            </a:pPr>
            <a:r>
              <a:rPr lang="en-AU" sz="1200" b="0" i="0" dirty="0">
                <a:solidFill>
                  <a:srgbClr val="3C4245"/>
                </a:solidFill>
                <a:effectLst/>
                <a:latin typeface="Cambria" panose="02040503050406030204" pitchFamily="18" charset="0"/>
                <a:ea typeface="Cambria" panose="02040503050406030204" pitchFamily="18" charset="0"/>
              </a:rPr>
              <a:t>The WAAW 2021 campaign calls on stakeholders, including policymakers, health care providers, and the general public to recognize that everyone can be an AMR Awareness champion. Participants are encouraged to spread awareness about what AMR is, share stories about its consequences, and demonstrate how the actions of individuals, families, professionals, and communities affect the spread of AMR. </a:t>
            </a:r>
          </a:p>
        </p:txBody>
      </p:sp>
      <p:pic>
        <p:nvPicPr>
          <p:cNvPr id="14" name="Picture 13">
            <a:extLst>
              <a:ext uri="{FF2B5EF4-FFF2-40B4-BE49-F238E27FC236}">
                <a16:creationId xmlns:a16="http://schemas.microsoft.com/office/drawing/2014/main" id="{B43858DE-1D84-483E-8975-EA96729D4BF6}"/>
              </a:ext>
            </a:extLst>
          </p:cNvPr>
          <p:cNvPicPr>
            <a:picLocks noChangeAspect="1"/>
          </p:cNvPicPr>
          <p:nvPr/>
        </p:nvPicPr>
        <p:blipFill>
          <a:blip r:embed="rId2"/>
          <a:stretch>
            <a:fillRect/>
          </a:stretch>
        </p:blipFill>
        <p:spPr>
          <a:xfrm>
            <a:off x="5553609" y="889738"/>
            <a:ext cx="1304391" cy="929256"/>
          </a:xfrm>
          <a:prstGeom prst="rect">
            <a:avLst/>
          </a:prstGeom>
          <a:ln w="12700">
            <a:solidFill>
              <a:schemeClr val="accent1"/>
            </a:solidFill>
          </a:ln>
        </p:spPr>
      </p:pic>
      <p:pic>
        <p:nvPicPr>
          <p:cNvPr id="5" name="Picture 4" descr="Diagram&#10;&#10;Description automatically generated">
            <a:extLst>
              <a:ext uri="{FF2B5EF4-FFF2-40B4-BE49-F238E27FC236}">
                <a16:creationId xmlns:a16="http://schemas.microsoft.com/office/drawing/2014/main" id="{B219D825-A182-42E7-9E87-453D80F7A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64205"/>
            <a:ext cx="6858000" cy="3600450"/>
          </a:xfrm>
          <a:prstGeom prst="rect">
            <a:avLst/>
          </a:prstGeom>
        </p:spPr>
      </p:pic>
      <p:sp>
        <p:nvSpPr>
          <p:cNvPr id="15" name="TextBox 14">
            <a:extLst>
              <a:ext uri="{FF2B5EF4-FFF2-40B4-BE49-F238E27FC236}">
                <a16:creationId xmlns:a16="http://schemas.microsoft.com/office/drawing/2014/main" id="{C5E0F021-60DD-4132-95E7-F71C8D1A06EC}"/>
              </a:ext>
            </a:extLst>
          </p:cNvPr>
          <p:cNvSpPr txBox="1"/>
          <p:nvPr/>
        </p:nvSpPr>
        <p:spPr>
          <a:xfrm>
            <a:off x="1171619" y="5065267"/>
            <a:ext cx="4502728" cy="1200329"/>
          </a:xfrm>
          <a:prstGeom prst="rect">
            <a:avLst/>
          </a:prstGeom>
          <a:solidFill>
            <a:schemeClr val="accent5">
              <a:lumMod val="75000"/>
            </a:schemeClr>
          </a:solidFill>
        </p:spPr>
        <p:txBody>
          <a:bodyPr wrap="square">
            <a:spAutoFit/>
          </a:bodyPr>
          <a:lstStyle/>
          <a:p>
            <a:pPr algn="ctr"/>
            <a:r>
              <a:rPr lang="en-AU" sz="3600" b="0" i="0" dirty="0">
                <a:solidFill>
                  <a:srgbClr val="000000"/>
                </a:solidFill>
                <a:effectLst/>
                <a:latin typeface="Work Sans" panose="020B0604020202020204" pitchFamily="2" charset="0"/>
              </a:rPr>
              <a:t>Spread awareness, stop resistance</a:t>
            </a:r>
          </a:p>
        </p:txBody>
      </p:sp>
    </p:spTree>
    <p:extLst>
      <p:ext uri="{BB962C8B-B14F-4D97-AF65-F5344CB8AC3E}">
        <p14:creationId xmlns:p14="http://schemas.microsoft.com/office/powerpoint/2010/main" val="2509992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8A13-6572-4685-86B0-110F047CC423}"/>
              </a:ext>
            </a:extLst>
          </p:cNvPr>
          <p:cNvSpPr>
            <a:spLocks noGrp="1"/>
          </p:cNvSpPr>
          <p:nvPr>
            <p:ph type="title"/>
          </p:nvPr>
        </p:nvSpPr>
        <p:spPr>
          <a:xfrm>
            <a:off x="102359" y="260182"/>
            <a:ext cx="6284153" cy="1275578"/>
          </a:xfrm>
        </p:spPr>
        <p:txBody>
          <a:bodyPr>
            <a:normAutofit/>
          </a:bodyPr>
          <a:lstStyle/>
          <a:p>
            <a:r>
              <a:rPr lang="en-AU" b="1" dirty="0">
                <a:solidFill>
                  <a:schemeClr val="bg1"/>
                </a:solidFill>
              </a:rPr>
              <a:t>Mitigating AMR in Animals</a:t>
            </a:r>
            <a:br>
              <a:rPr lang="en-AU" b="1" dirty="0">
                <a:solidFill>
                  <a:schemeClr val="bg1"/>
                </a:solidFill>
              </a:rPr>
            </a:br>
            <a:r>
              <a:rPr lang="en-AU" sz="1600" dirty="0">
                <a:solidFill>
                  <a:schemeClr val="bg1"/>
                </a:solidFill>
              </a:rPr>
              <a:t>Dr Mark Schipp, Australian Chief Veterinary Officer</a:t>
            </a:r>
            <a:br>
              <a:rPr lang="en-AU" sz="1600" dirty="0">
                <a:solidFill>
                  <a:schemeClr val="bg1"/>
                </a:solidFill>
              </a:rPr>
            </a:br>
            <a:endParaRPr lang="en-AU" sz="1600" dirty="0">
              <a:solidFill>
                <a:schemeClr val="bg1"/>
              </a:solidFill>
            </a:endParaRPr>
          </a:p>
        </p:txBody>
      </p:sp>
      <p:sp>
        <p:nvSpPr>
          <p:cNvPr id="6" name="TextBox 5">
            <a:extLst>
              <a:ext uri="{FF2B5EF4-FFF2-40B4-BE49-F238E27FC236}">
                <a16:creationId xmlns:a16="http://schemas.microsoft.com/office/drawing/2014/main" id="{6484109B-4360-4B21-B760-4FC8F5201B12}"/>
              </a:ext>
            </a:extLst>
          </p:cNvPr>
          <p:cNvSpPr txBox="1"/>
          <p:nvPr/>
        </p:nvSpPr>
        <p:spPr>
          <a:xfrm>
            <a:off x="102358" y="1610091"/>
            <a:ext cx="3326641" cy="5564087"/>
          </a:xfrm>
          <a:prstGeom prst="rect">
            <a:avLst/>
          </a:prstGeom>
          <a:noFill/>
        </p:spPr>
        <p:txBody>
          <a:bodyPr wrap="square">
            <a:spAutoFit/>
          </a:bodyPr>
          <a:lstStyle/>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World Health Organization (WHO) has declared antimicrobial resistance (AMR) as one of the top ten global public health threats facing humanity. AMR is being highlighted from November 18 to 24 during World Antimicrobial Awareness Week 2021, with the theme of ‘Spread Awareness, Stop Resistance’.</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department is involved in multiple initiatives working to combat AMR and raise awareness of the issue. Australia’s National Antimicrobial Resistance Strategy – 2020 and Beyond was released in 2020, outlining a 20-year vision to protect the health of humans, animals and the environment through minimising the development and spread of AMR.</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Any effective response to antimicrobial resistance therefore requires a ‘One Health’ approach, involving coordinated action across all sectors where antimicrobials are used, as well as close alignment with global action.</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implementation of the 2020 strategy requires collaboration by all Australian governments, along with the private sector, industry, professionals, the research community and the general public. Only through working together can we ensure the continued availability of effective antimicrobials both now and into the future.</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C5683A3-04BC-4D38-A3B5-58CCD1E273DE}"/>
              </a:ext>
            </a:extLst>
          </p:cNvPr>
          <p:cNvSpPr txBox="1"/>
          <p:nvPr/>
        </p:nvSpPr>
        <p:spPr>
          <a:xfrm>
            <a:off x="3428999" y="1610091"/>
            <a:ext cx="3326643" cy="5564087"/>
          </a:xfrm>
          <a:prstGeom prst="rect">
            <a:avLst/>
          </a:prstGeom>
          <a:noFill/>
        </p:spPr>
        <p:txBody>
          <a:bodyPr wrap="square">
            <a:spAutoFit/>
          </a:bodyPr>
          <a:lstStyle/>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department is funding a prescribing behaviour survey </a:t>
            </a:r>
            <a:r>
              <a:rPr lang="en-AU" sz="1150" dirty="0">
                <a:solidFill>
                  <a:schemeClr val="bg1"/>
                </a:solidFill>
                <a:effectLst/>
                <a:latin typeface="Cambria" panose="02040503050406030204" pitchFamily="18" charset="0"/>
                <a:ea typeface="Calibri" panose="020F0502020204030204" pitchFamily="34" charset="0"/>
                <a:cs typeface="Calibri" panose="020F0502020204030204" pitchFamily="34" charset="0"/>
              </a:rPr>
              <a:t>to investigate current prescribing by veterinarians, the reasons behind prescribing decisions, and the attitudes of animal owners. The results from the survey will inform the development of evidence-based antimicrobial prescribing guidelines and best practice industry supports.</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Calibri" panose="020F0502020204030204" pitchFamily="34" charset="0"/>
                <a:cs typeface="Calibri" panose="020F0502020204030204" pitchFamily="34" charset="0"/>
              </a:rPr>
              <a:t>Antimicrobial prescribing guidelines should be used in all health care settings where antimicrobials are used. The Australian Veterinary Association in conjunction with Animal Medicines Australia have developed antimicrobial prescribing guidelines for sheep, poultry and pigs, and are progressing similar guidelines for dairy cattle.</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AMR Vet Collective website is a fantastic AMR resource for veterinarians, along with the recently updated veterinary antimicrobial stewardship (AMS) online training program, which has been designed to help veterinarians make optimal decisions when using antimicrobial agents in clinical practice.</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The interactive modules incorporate scenario-centred learning for veterinarians across all areas of practice, and participants can achieve continuing education points. This collaborative</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BE5801CC-1BF0-4E2C-8987-6F4CC311E386}"/>
              </a:ext>
            </a:extLst>
          </p:cNvPr>
          <p:cNvSpPr/>
          <p:nvPr/>
        </p:nvSpPr>
        <p:spPr>
          <a:xfrm>
            <a:off x="0" y="0"/>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14">
            <a:extLst>
              <a:ext uri="{FF2B5EF4-FFF2-40B4-BE49-F238E27FC236}">
                <a16:creationId xmlns:a16="http://schemas.microsoft.com/office/drawing/2014/main" id="{5D85542A-A07A-4008-B452-03F9BA58504C}"/>
              </a:ext>
            </a:extLst>
          </p:cNvPr>
          <p:cNvSpPr/>
          <p:nvPr/>
        </p:nvSpPr>
        <p:spPr>
          <a:xfrm>
            <a:off x="-17058" y="9706456"/>
            <a:ext cx="6858000" cy="1995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Picture 3">
            <a:extLst>
              <a:ext uri="{FF2B5EF4-FFF2-40B4-BE49-F238E27FC236}">
                <a16:creationId xmlns:a16="http://schemas.microsoft.com/office/drawing/2014/main" id="{0A828ED7-8FB2-47F7-8B9B-5BAF3EC77E7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308978" y="89097"/>
            <a:ext cx="1446663" cy="1446663"/>
          </a:xfrm>
          <a:prstGeom prst="rect">
            <a:avLst/>
          </a:prstGeom>
          <a:ln>
            <a:solidFill>
              <a:schemeClr val="accent1"/>
            </a:solidFill>
          </a:ln>
        </p:spPr>
      </p:pic>
      <p:sp>
        <p:nvSpPr>
          <p:cNvPr id="16" name="TextBox 15">
            <a:extLst>
              <a:ext uri="{FF2B5EF4-FFF2-40B4-BE49-F238E27FC236}">
                <a16:creationId xmlns:a16="http://schemas.microsoft.com/office/drawing/2014/main" id="{09FD8EF6-81C6-442B-B356-0697F1D58A49}"/>
              </a:ext>
            </a:extLst>
          </p:cNvPr>
          <p:cNvSpPr txBox="1"/>
          <p:nvPr/>
        </p:nvSpPr>
        <p:spPr>
          <a:xfrm>
            <a:off x="3785937" y="7063725"/>
            <a:ext cx="2969703" cy="2567113"/>
          </a:xfrm>
          <a:prstGeom prst="rect">
            <a:avLst/>
          </a:prstGeom>
          <a:noFill/>
        </p:spPr>
        <p:txBody>
          <a:bodyPr wrap="square">
            <a:spAutoFit/>
          </a:bodyPr>
          <a:lstStyle/>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project was developed by the Veterinary Schools of Australia and New Zealand, the University of Sydney, Charles Sturt University with funded contributed by the department.</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Everyone has a role to play in spreading the word about AMR, and for further information on AMR please visit: www.amr.gov.au    </a:t>
            </a:r>
          </a:p>
          <a:p>
            <a:pPr>
              <a:lnSpc>
                <a:spcPct val="110000"/>
              </a:lnSpc>
              <a:spcBef>
                <a:spcPts val="600"/>
              </a:spcBef>
            </a:pPr>
            <a:r>
              <a:rPr lang="en-AU" sz="1150" dirty="0">
                <a:solidFill>
                  <a:schemeClr val="bg1"/>
                </a:solidFill>
                <a:effectLst/>
                <a:latin typeface="Cambria" panose="02040503050406030204" pitchFamily="18" charset="0"/>
                <a:ea typeface="Times New Roman" panose="02020603050405020304" pitchFamily="18" charset="0"/>
                <a:cs typeface="Calibri" panose="020F0502020204030204" pitchFamily="34" charset="0"/>
              </a:rPr>
              <a:t>To access the AMR Vet Collective and AMS Online Training Program, visit: www.amrvetcollective.com</a:t>
            </a:r>
            <a:endParaRPr lang="en-AU" sz="115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p:txBody>
      </p:sp>
      <p:pic>
        <p:nvPicPr>
          <p:cNvPr id="3074" name="Picture 2">
            <a:extLst>
              <a:ext uri="{FF2B5EF4-FFF2-40B4-BE49-F238E27FC236}">
                <a16:creationId xmlns:a16="http://schemas.microsoft.com/office/drawing/2014/main" id="{26F38658-C474-4633-B088-05487A4D605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14" y="7200383"/>
            <a:ext cx="3710984" cy="24739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995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518F5-F0B6-4D5B-AC73-AC937B143D36}"/>
              </a:ext>
            </a:extLst>
          </p:cNvPr>
          <p:cNvSpPr>
            <a:spLocks noGrp="1"/>
          </p:cNvSpPr>
          <p:nvPr>
            <p:ph type="title"/>
          </p:nvPr>
        </p:nvSpPr>
        <p:spPr/>
        <p:txBody>
          <a:bodyPr/>
          <a:lstStyle/>
          <a:p>
            <a:endParaRPr lang="en-AU"/>
          </a:p>
        </p:txBody>
      </p:sp>
      <p:sp>
        <p:nvSpPr>
          <p:cNvPr id="3" name="Content Placeholder 2">
            <a:extLst>
              <a:ext uri="{FF2B5EF4-FFF2-40B4-BE49-F238E27FC236}">
                <a16:creationId xmlns:a16="http://schemas.microsoft.com/office/drawing/2014/main" id="{1DD759B4-E6CC-4ECA-A13A-81277958A483}"/>
              </a:ext>
            </a:extLst>
          </p:cNvPr>
          <p:cNvSpPr>
            <a:spLocks noGrp="1"/>
          </p:cNvSpPr>
          <p:nvPr>
            <p:ph idx="1"/>
          </p:nvPr>
        </p:nvSpPr>
        <p:spPr/>
        <p:txBody>
          <a:bodyPr/>
          <a:lstStyle/>
          <a:p>
            <a:endParaRPr lang="en-AU"/>
          </a:p>
        </p:txBody>
      </p:sp>
      <p:pic>
        <p:nvPicPr>
          <p:cNvPr id="4" name="Picture 3">
            <a:extLst>
              <a:ext uri="{FF2B5EF4-FFF2-40B4-BE49-F238E27FC236}">
                <a16:creationId xmlns:a16="http://schemas.microsoft.com/office/drawing/2014/main" id="{F60C9FFC-781B-4BBA-822A-2C2C3F1843C6}"/>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102422"/>
            <a:ext cx="6858000" cy="9701156"/>
          </a:xfrm>
          <a:prstGeom prst="rect">
            <a:avLst/>
          </a:prstGeom>
        </p:spPr>
      </p:pic>
      <p:sp>
        <p:nvSpPr>
          <p:cNvPr id="10" name="TextBox 9">
            <a:extLst>
              <a:ext uri="{FF2B5EF4-FFF2-40B4-BE49-F238E27FC236}">
                <a16:creationId xmlns:a16="http://schemas.microsoft.com/office/drawing/2014/main" id="{B70A3255-4FEA-4A60-BD3A-E43EA611FF96}"/>
              </a:ext>
            </a:extLst>
          </p:cNvPr>
          <p:cNvSpPr txBox="1"/>
          <p:nvPr/>
        </p:nvSpPr>
        <p:spPr>
          <a:xfrm>
            <a:off x="3162551" y="162727"/>
            <a:ext cx="3527007" cy="369332"/>
          </a:xfrm>
          <a:prstGeom prst="rect">
            <a:avLst/>
          </a:prstGeom>
          <a:solidFill>
            <a:schemeClr val="tx2"/>
          </a:solidFill>
          <a:ln>
            <a:solidFill>
              <a:schemeClr val="bg1"/>
            </a:solidFill>
          </a:ln>
        </p:spPr>
        <p:txBody>
          <a:bodyPr wrap="square">
            <a:spAutoFit/>
          </a:bodyPr>
          <a:lstStyle/>
          <a:p>
            <a:pPr algn="ctr"/>
            <a:r>
              <a:rPr lang="en-AU" dirty="0">
                <a:solidFill>
                  <a:schemeClr val="bg1"/>
                </a:solidFill>
              </a:rPr>
              <a:t>https://www.amrvetcollective.com/</a:t>
            </a:r>
          </a:p>
        </p:txBody>
      </p:sp>
    </p:spTree>
    <p:extLst>
      <p:ext uri="{BB962C8B-B14F-4D97-AF65-F5344CB8AC3E}">
        <p14:creationId xmlns:p14="http://schemas.microsoft.com/office/powerpoint/2010/main" val="3115450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8A13-6572-4685-86B0-110F047CC423}"/>
              </a:ext>
            </a:extLst>
          </p:cNvPr>
          <p:cNvSpPr>
            <a:spLocks noGrp="1"/>
          </p:cNvSpPr>
          <p:nvPr>
            <p:ph type="title"/>
          </p:nvPr>
        </p:nvSpPr>
        <p:spPr>
          <a:xfrm>
            <a:off x="176666" y="345949"/>
            <a:ext cx="6296238" cy="854762"/>
          </a:xfrm>
        </p:spPr>
        <p:txBody>
          <a:bodyPr>
            <a:normAutofit/>
          </a:bodyPr>
          <a:lstStyle/>
          <a:p>
            <a:r>
              <a:rPr lang="en-AU" sz="2850" b="1" dirty="0">
                <a:solidFill>
                  <a:schemeClr val="bg1"/>
                </a:solidFill>
              </a:rPr>
              <a:t>Spreading the seed of AMR awareness</a:t>
            </a:r>
            <a:br>
              <a:rPr lang="en-AU" dirty="0">
                <a:solidFill>
                  <a:schemeClr val="bg1"/>
                </a:solidFill>
              </a:rPr>
            </a:br>
            <a:r>
              <a:rPr lang="en-AU" sz="1600" dirty="0">
                <a:solidFill>
                  <a:schemeClr val="bg1"/>
                </a:solidFill>
              </a:rPr>
              <a:t>Gabrielle Vivian-Smith, Chief Plant Protection Officer</a:t>
            </a:r>
          </a:p>
        </p:txBody>
      </p:sp>
      <p:sp>
        <p:nvSpPr>
          <p:cNvPr id="6" name="TextBox 5">
            <a:extLst>
              <a:ext uri="{FF2B5EF4-FFF2-40B4-BE49-F238E27FC236}">
                <a16:creationId xmlns:a16="http://schemas.microsoft.com/office/drawing/2014/main" id="{A4D673FB-0514-4E6C-A49D-E03C1052B408}"/>
              </a:ext>
            </a:extLst>
          </p:cNvPr>
          <p:cNvSpPr txBox="1"/>
          <p:nvPr/>
        </p:nvSpPr>
        <p:spPr>
          <a:xfrm>
            <a:off x="39905" y="1420412"/>
            <a:ext cx="3389095" cy="2392963"/>
          </a:xfrm>
          <a:prstGeom prst="rect">
            <a:avLst/>
          </a:prstGeom>
          <a:noFill/>
        </p:spPr>
        <p:txBody>
          <a:bodyPr wrap="square">
            <a:spAutoFit/>
          </a:bodyPr>
          <a:lstStyle/>
          <a:p>
            <a:pPr algn="just"/>
            <a:r>
              <a:rPr lang="en-GB" sz="1150" dirty="0">
                <a:solidFill>
                  <a:schemeClr val="bg1"/>
                </a:solidFill>
                <a:effectLst/>
                <a:ea typeface="MS Mincho" panose="02020609040205080304" pitchFamily="49" charset="-128"/>
              </a:rPr>
              <a:t>Antimicrobial resistance (AMR) is a significant threat to human and animal health and food security, but the full extent of AMR development in plants is still under investigation. While the International Plant Protection Convention (IPPC) Commission on Phytosanitary Measures (CPM) recognises the need to limit the use of antimicrobials to curb the emergence and spread of AMR under a global ‘One Health’ framework, the IPPC community does not have robust data on the extent and volume of antimicrobial use by the plant sector worldwide. There are regional and national differences in antimicrobial recommendations, </a:t>
            </a:r>
            <a:endParaRPr lang="en-AU" sz="1150" dirty="0">
              <a:solidFill>
                <a:schemeClr val="bg1"/>
              </a:solidFill>
              <a:effectLst/>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4BA4575-AE79-4E63-9CF8-B7BEFBF3EAA4}"/>
              </a:ext>
            </a:extLst>
          </p:cNvPr>
          <p:cNvSpPr txBox="1"/>
          <p:nvPr/>
        </p:nvSpPr>
        <p:spPr>
          <a:xfrm>
            <a:off x="3487759" y="1425173"/>
            <a:ext cx="3261061" cy="2392963"/>
          </a:xfrm>
          <a:prstGeom prst="rect">
            <a:avLst/>
          </a:prstGeom>
          <a:noFill/>
        </p:spPr>
        <p:txBody>
          <a:bodyPr wrap="square">
            <a:spAutoFit/>
          </a:bodyPr>
          <a:lstStyle/>
          <a:p>
            <a:pPr indent="-306070" algn="just">
              <a:spcAft>
                <a:spcPts val="900"/>
              </a:spcAft>
              <a:tabLst>
                <a:tab pos="457200" algn="l"/>
              </a:tabLst>
            </a:pPr>
            <a:r>
              <a:rPr lang="en-US" sz="1150" dirty="0">
                <a:solidFill>
                  <a:schemeClr val="bg1"/>
                </a:solidFill>
                <a:effectLst/>
                <a:ea typeface="Times" panose="02020603050405020304" pitchFamily="18" charset="0"/>
              </a:rPr>
              <a:t>that the agenda of the next Strategic Planning Group (October 2021) include a discussion on the extent of the involvement of plant health in the One Health approach, and the role of plant health in biosecurity, biosafety and environmental protection, to allow a further assessment and to make an informed CPM decision on this issue. Finally, it was agreed that the IPPC Secretariat involvement in AMR should be limited to the scope of the Convention, that is, supporting the prevention of the spread of plant pests through the development of International Standards for Phytosanitary Measures (ISPMs).</a:t>
            </a:r>
            <a:endParaRPr lang="en-AU" sz="1150" dirty="0">
              <a:solidFill>
                <a:schemeClr val="bg1"/>
              </a:solidFill>
              <a:effectLst/>
              <a:ea typeface="Times" panose="02020603050405020304" pitchFamily="18" charset="0"/>
            </a:endParaRPr>
          </a:p>
        </p:txBody>
      </p:sp>
      <p:sp>
        <p:nvSpPr>
          <p:cNvPr id="3" name="Rectangle 2">
            <a:extLst>
              <a:ext uri="{FF2B5EF4-FFF2-40B4-BE49-F238E27FC236}">
                <a16:creationId xmlns:a16="http://schemas.microsoft.com/office/drawing/2014/main" id="{B3017307-CB3E-4C9A-A746-06EADE0CE6BC}"/>
              </a:ext>
            </a:extLst>
          </p:cNvPr>
          <p:cNvSpPr/>
          <p:nvPr/>
        </p:nvSpPr>
        <p:spPr>
          <a:xfrm>
            <a:off x="0" y="0"/>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a:extLst>
              <a:ext uri="{FF2B5EF4-FFF2-40B4-BE49-F238E27FC236}">
                <a16:creationId xmlns:a16="http://schemas.microsoft.com/office/drawing/2014/main" id="{EADC88C1-FCDD-4D47-80CA-C396E7710396}"/>
              </a:ext>
            </a:extLst>
          </p:cNvPr>
          <p:cNvSpPr/>
          <p:nvPr/>
        </p:nvSpPr>
        <p:spPr>
          <a:xfrm>
            <a:off x="0" y="9672201"/>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Picture 16">
            <a:extLst>
              <a:ext uri="{FF2B5EF4-FFF2-40B4-BE49-F238E27FC236}">
                <a16:creationId xmlns:a16="http://schemas.microsoft.com/office/drawing/2014/main" id="{C24D8A18-862A-4D84-BDAD-084AA2F29408}"/>
              </a:ext>
            </a:extLst>
          </p:cNvPr>
          <p:cNvPicPr>
            <a:picLocks noChangeAspect="1"/>
          </p:cNvPicPr>
          <p:nvPr/>
        </p:nvPicPr>
        <p:blipFill>
          <a:blip r:embed="rId2"/>
          <a:stretch>
            <a:fillRect/>
          </a:stretch>
        </p:blipFill>
        <p:spPr>
          <a:xfrm>
            <a:off x="5791953" y="90537"/>
            <a:ext cx="930946" cy="1211790"/>
          </a:xfrm>
          <a:prstGeom prst="rect">
            <a:avLst/>
          </a:prstGeom>
          <a:ln w="12700">
            <a:solidFill>
              <a:schemeClr val="accent1"/>
            </a:solidFill>
          </a:ln>
        </p:spPr>
      </p:pic>
      <p:pic>
        <p:nvPicPr>
          <p:cNvPr id="1026" name="Picture 2">
            <a:extLst>
              <a:ext uri="{FF2B5EF4-FFF2-40B4-BE49-F238E27FC236}">
                <a16:creationId xmlns:a16="http://schemas.microsoft.com/office/drawing/2014/main" id="{CFB39DCF-708E-46F5-8705-C728015917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169" r="7984"/>
          <a:stretch/>
        </p:blipFill>
        <p:spPr bwMode="auto">
          <a:xfrm>
            <a:off x="2093790" y="3813375"/>
            <a:ext cx="2645207" cy="21545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TextBox 18">
            <a:extLst>
              <a:ext uri="{FF2B5EF4-FFF2-40B4-BE49-F238E27FC236}">
                <a16:creationId xmlns:a16="http://schemas.microsoft.com/office/drawing/2014/main" id="{4D418991-A84A-4ACC-B85D-3CC9793E1D88}"/>
              </a:ext>
            </a:extLst>
          </p:cNvPr>
          <p:cNvSpPr txBox="1"/>
          <p:nvPr/>
        </p:nvSpPr>
        <p:spPr>
          <a:xfrm>
            <a:off x="4755522" y="3855025"/>
            <a:ext cx="2035136" cy="2215991"/>
          </a:xfrm>
          <a:prstGeom prst="rect">
            <a:avLst/>
          </a:prstGeom>
          <a:noFill/>
        </p:spPr>
        <p:txBody>
          <a:bodyPr wrap="square">
            <a:spAutoFit/>
          </a:bodyPr>
          <a:lstStyle/>
          <a:p>
            <a:pPr algn="just"/>
            <a:r>
              <a:rPr lang="en-GB" sz="1150" dirty="0">
                <a:solidFill>
                  <a:schemeClr val="bg1"/>
                </a:solidFill>
                <a:effectLst/>
                <a:ea typeface="MS Mincho" panose="02020609040205080304" pitchFamily="49" charset="-128"/>
              </a:rPr>
              <a:t>The CPM also continues to encourage the use of integrated pest management techniques to prevent or reduce the incidence and severity of plant pests and diseases, and therefore the need to apply plant protection products. This may include best agricultural practices, such as crop rotation, or pest impact reduction strategies</a:t>
            </a:r>
            <a:endParaRPr lang="en-AU" sz="1150" dirty="0">
              <a:solidFill>
                <a:schemeClr val="bg1"/>
              </a:solidFill>
              <a:effectLst/>
              <a:ea typeface="MS Mincho" panose="02020609040205080304" pitchFamily="49" charset="-128"/>
            </a:endParaRPr>
          </a:p>
        </p:txBody>
      </p:sp>
      <p:sp>
        <p:nvSpPr>
          <p:cNvPr id="20" name="TextBox 19">
            <a:extLst>
              <a:ext uri="{FF2B5EF4-FFF2-40B4-BE49-F238E27FC236}">
                <a16:creationId xmlns:a16="http://schemas.microsoft.com/office/drawing/2014/main" id="{A6955EFF-CECD-4820-BF60-59BD616CBAE2}"/>
              </a:ext>
            </a:extLst>
          </p:cNvPr>
          <p:cNvSpPr txBox="1"/>
          <p:nvPr/>
        </p:nvSpPr>
        <p:spPr>
          <a:xfrm>
            <a:off x="3487759" y="5954367"/>
            <a:ext cx="3318409" cy="3631763"/>
          </a:xfrm>
          <a:prstGeom prst="rect">
            <a:avLst/>
          </a:prstGeom>
          <a:noFill/>
        </p:spPr>
        <p:txBody>
          <a:bodyPr wrap="square">
            <a:spAutoFit/>
          </a:bodyPr>
          <a:lstStyle/>
          <a:p>
            <a:pPr algn="just"/>
            <a:r>
              <a:rPr lang="en-GB" sz="1150" dirty="0">
                <a:solidFill>
                  <a:schemeClr val="bg1"/>
                </a:solidFill>
                <a:effectLst/>
                <a:ea typeface="MS Mincho" panose="02020609040205080304" pitchFamily="49" charset="-128"/>
              </a:rPr>
              <a:t>using host resistance, induced resistance, or biological control. Another strategy is the use of antimicrobials with different modes of action to those used in human medicine and selective breeding to decrease plant host susceptibility.</a:t>
            </a:r>
            <a:endParaRPr lang="en-AU" sz="1150" dirty="0">
              <a:solidFill>
                <a:schemeClr val="bg1"/>
              </a:solidFill>
              <a:effectLst/>
              <a:ea typeface="MS Mincho" panose="02020609040205080304" pitchFamily="49" charset="-128"/>
            </a:endParaRPr>
          </a:p>
          <a:p>
            <a:pPr algn="just"/>
            <a:r>
              <a:rPr lang="en-GB" sz="1150" dirty="0">
                <a:solidFill>
                  <a:schemeClr val="bg1"/>
                </a:solidFill>
                <a:effectLst/>
                <a:ea typeface="MS Mincho" panose="02020609040205080304" pitchFamily="49" charset="-128"/>
              </a:rPr>
              <a:t> </a:t>
            </a:r>
            <a:endParaRPr lang="en-AU" sz="1150" dirty="0">
              <a:solidFill>
                <a:schemeClr val="bg1"/>
              </a:solidFill>
              <a:effectLst/>
              <a:ea typeface="MS Mincho" panose="02020609040205080304" pitchFamily="49" charset="-128"/>
            </a:endParaRPr>
          </a:p>
          <a:p>
            <a:pPr algn="just"/>
            <a:r>
              <a:rPr lang="en-GB" sz="1150" dirty="0">
                <a:solidFill>
                  <a:schemeClr val="bg1"/>
                </a:solidFill>
                <a:effectLst/>
                <a:ea typeface="MS Mincho" panose="02020609040205080304" pitchFamily="49" charset="-128"/>
              </a:rPr>
              <a:t>Australia continues to monitor whether widespread use of fungicides in broadacre grains production could potentially lead to AMR resistance. As previously reported, the ascomycete fungus </a:t>
            </a:r>
            <a:r>
              <a:rPr lang="en-GB" sz="1150" i="1" dirty="0">
                <a:solidFill>
                  <a:schemeClr val="bg1"/>
                </a:solidFill>
                <a:effectLst/>
                <a:ea typeface="MS Mincho" panose="02020609040205080304" pitchFamily="49" charset="-128"/>
              </a:rPr>
              <a:t>Aspergillus fumigatus</a:t>
            </a:r>
            <a:r>
              <a:rPr lang="en-GB" sz="1150" dirty="0">
                <a:solidFill>
                  <a:schemeClr val="bg1"/>
                </a:solidFill>
                <a:effectLst/>
                <a:ea typeface="MS Mincho" panose="02020609040205080304" pitchFamily="49" charset="-128"/>
              </a:rPr>
              <a:t> can cause the development of aspergillosis, a lung infection in humans and fungal disease in grain crops. The same demethylation inhibitor (DMI) fungicides used to control the fungal pathogens in crops, are needed to treat aspergillosis in people. To date, insensitivity to DMI fungicides has been recorded in several pathogens, including </a:t>
            </a:r>
            <a:r>
              <a:rPr lang="en-GB" sz="1150" dirty="0" err="1">
                <a:solidFill>
                  <a:schemeClr val="bg1"/>
                </a:solidFill>
                <a:effectLst/>
                <a:ea typeface="MS Mincho" panose="02020609040205080304" pitchFamily="49" charset="-128"/>
              </a:rPr>
              <a:t>septoria</a:t>
            </a:r>
            <a:r>
              <a:rPr lang="en-GB" sz="1150" dirty="0">
                <a:solidFill>
                  <a:schemeClr val="bg1"/>
                </a:solidFill>
                <a:effectLst/>
                <a:ea typeface="MS Mincho" panose="02020609040205080304" pitchFamily="49" charset="-128"/>
              </a:rPr>
              <a:t> </a:t>
            </a:r>
            <a:r>
              <a:rPr lang="en-GB" sz="1150" dirty="0" err="1">
                <a:solidFill>
                  <a:schemeClr val="bg1"/>
                </a:solidFill>
                <a:effectLst/>
                <a:ea typeface="MS Mincho" panose="02020609040205080304" pitchFamily="49" charset="-128"/>
              </a:rPr>
              <a:t>tritici</a:t>
            </a:r>
            <a:r>
              <a:rPr lang="en-GB" sz="1150" dirty="0">
                <a:solidFill>
                  <a:schemeClr val="bg1"/>
                </a:solidFill>
                <a:effectLst/>
                <a:ea typeface="MS Mincho" panose="02020609040205080304" pitchFamily="49" charset="-128"/>
              </a:rPr>
              <a:t> blotch of wheat, wheat powdery mildew, barley powdery mildew, the net form of net blotch in barley and blackleg in canola.</a:t>
            </a:r>
            <a:endParaRPr lang="en-AU" sz="1150" dirty="0">
              <a:solidFill>
                <a:schemeClr val="bg1"/>
              </a:solidFill>
              <a:effectLst/>
              <a:ea typeface="MS Mincho" panose="02020609040205080304" pitchFamily="49" charset="-128"/>
            </a:endParaRPr>
          </a:p>
        </p:txBody>
      </p:sp>
      <p:sp>
        <p:nvSpPr>
          <p:cNvPr id="23" name="TextBox 22">
            <a:extLst>
              <a:ext uri="{FF2B5EF4-FFF2-40B4-BE49-F238E27FC236}">
                <a16:creationId xmlns:a16="http://schemas.microsoft.com/office/drawing/2014/main" id="{9DFB05CC-5BB9-40F7-ADBD-FB89DCB6340C}"/>
              </a:ext>
            </a:extLst>
          </p:cNvPr>
          <p:cNvSpPr txBox="1"/>
          <p:nvPr/>
        </p:nvSpPr>
        <p:spPr>
          <a:xfrm>
            <a:off x="41560" y="3728051"/>
            <a:ext cx="2052230" cy="2392963"/>
          </a:xfrm>
          <a:prstGeom prst="rect">
            <a:avLst/>
          </a:prstGeom>
          <a:noFill/>
        </p:spPr>
        <p:txBody>
          <a:bodyPr wrap="square">
            <a:spAutoFit/>
          </a:bodyPr>
          <a:lstStyle/>
          <a:p>
            <a:pPr algn="just"/>
            <a:r>
              <a:rPr lang="en-GB" sz="1150" dirty="0">
                <a:solidFill>
                  <a:schemeClr val="bg1"/>
                </a:solidFill>
                <a:effectLst/>
                <a:ea typeface="MS Mincho" panose="02020609040205080304" pitchFamily="49" charset="-128"/>
              </a:rPr>
              <a:t>which may be due to agricultural needs, legislation, availability, cropping systems, extension services, or the nature of the pathogens. A recent study indicated that only 3% of 158 countries in the study indicated they were regularly assessing the use of antimicrobial agents in crop production. </a:t>
            </a:r>
            <a:endParaRPr lang="en-AU" sz="1150" dirty="0">
              <a:solidFill>
                <a:schemeClr val="bg1"/>
              </a:solidFill>
              <a:effectLst/>
              <a:ea typeface="MS Mincho" panose="02020609040205080304" pitchFamily="49" charset="-128"/>
            </a:endParaRPr>
          </a:p>
          <a:p>
            <a:pPr algn="just"/>
            <a:r>
              <a:rPr lang="en-GB" sz="1150" dirty="0">
                <a:solidFill>
                  <a:schemeClr val="bg1"/>
                </a:solidFill>
                <a:effectLst/>
                <a:ea typeface="MS Mincho" panose="02020609040205080304" pitchFamily="49" charset="-128"/>
              </a:rPr>
              <a:t> </a:t>
            </a:r>
            <a:endParaRPr lang="en-AU" sz="1150" dirty="0">
              <a:solidFill>
                <a:schemeClr val="bg1"/>
              </a:solidFill>
              <a:effectLst/>
              <a:ea typeface="MS Mincho" panose="02020609040205080304" pitchFamily="49" charset="-128"/>
            </a:endParaRPr>
          </a:p>
          <a:p>
            <a:pPr algn="just"/>
            <a:r>
              <a:rPr lang="en-GB" sz="1150" dirty="0">
                <a:solidFill>
                  <a:schemeClr val="bg1"/>
                </a:solidFill>
                <a:effectLst/>
                <a:ea typeface="MS Mincho" panose="02020609040205080304" pitchFamily="49" charset="-128"/>
              </a:rPr>
              <a:t>The present limited data</a:t>
            </a:r>
            <a:endParaRPr lang="en-AU" sz="1150" dirty="0">
              <a:solidFill>
                <a:schemeClr val="bg1"/>
              </a:solidFill>
              <a:effectLst/>
              <a:ea typeface="MS Mincho" panose="02020609040205080304" pitchFamily="49" charset="-128"/>
            </a:endParaRPr>
          </a:p>
        </p:txBody>
      </p:sp>
      <p:sp>
        <p:nvSpPr>
          <p:cNvPr id="25" name="TextBox 24">
            <a:extLst>
              <a:ext uri="{FF2B5EF4-FFF2-40B4-BE49-F238E27FC236}">
                <a16:creationId xmlns:a16="http://schemas.microsoft.com/office/drawing/2014/main" id="{DEC3EB5D-1C08-4A4B-BCD7-0D666F204C44}"/>
              </a:ext>
            </a:extLst>
          </p:cNvPr>
          <p:cNvSpPr txBox="1"/>
          <p:nvPr/>
        </p:nvSpPr>
        <p:spPr>
          <a:xfrm>
            <a:off x="37978" y="6005206"/>
            <a:ext cx="3389095" cy="3454792"/>
          </a:xfrm>
          <a:prstGeom prst="rect">
            <a:avLst/>
          </a:prstGeom>
          <a:noFill/>
        </p:spPr>
        <p:txBody>
          <a:bodyPr wrap="square">
            <a:spAutoFit/>
          </a:bodyPr>
          <a:lstStyle/>
          <a:p>
            <a:pPr algn="just"/>
            <a:r>
              <a:rPr lang="en-GB" sz="1150" dirty="0">
                <a:solidFill>
                  <a:schemeClr val="bg1"/>
                </a:solidFill>
                <a:effectLst/>
                <a:ea typeface="MS Mincho" panose="02020609040205080304" pitchFamily="49" charset="-128"/>
              </a:rPr>
              <a:t>demonstrates extreme variation between the use of antibiotics in crop production across the regions, as well as in the amounts of antibiotics used by various countries within the regions. At least 20 countries authorize antibiotic use to control fire blight and citrus greening bacterial diseases in plants. In some countries, streptomycin is authorized to control certain bacterial diseases in pip fruit, stone fruit, seedling tomatoes and kiwifruit. </a:t>
            </a:r>
            <a:r>
              <a:rPr lang="en-GB" sz="1150" dirty="0" err="1">
                <a:solidFill>
                  <a:schemeClr val="bg1"/>
                </a:solidFill>
                <a:effectLst/>
                <a:ea typeface="MS Mincho" panose="02020609040205080304" pitchFamily="49" charset="-128"/>
              </a:rPr>
              <a:t>Kasugamycin</a:t>
            </a:r>
            <a:r>
              <a:rPr lang="en-GB" sz="1150" dirty="0">
                <a:solidFill>
                  <a:schemeClr val="bg1"/>
                </a:solidFill>
                <a:effectLst/>
                <a:ea typeface="MS Mincho" panose="02020609040205080304" pitchFamily="49" charset="-128"/>
              </a:rPr>
              <a:t>, oxytetracycline and </a:t>
            </a:r>
            <a:r>
              <a:rPr lang="en-GB" sz="1150" dirty="0" err="1">
                <a:solidFill>
                  <a:schemeClr val="bg1"/>
                </a:solidFill>
                <a:effectLst/>
                <a:ea typeface="MS Mincho" panose="02020609040205080304" pitchFamily="49" charset="-128"/>
              </a:rPr>
              <a:t>oxolinic</a:t>
            </a:r>
            <a:r>
              <a:rPr lang="en-GB" sz="1150" dirty="0">
                <a:solidFill>
                  <a:schemeClr val="bg1"/>
                </a:solidFill>
                <a:effectLst/>
                <a:ea typeface="MS Mincho" panose="02020609040205080304" pitchFamily="49" charset="-128"/>
              </a:rPr>
              <a:t> acid are other antibiotics used to control plant pests.</a:t>
            </a:r>
          </a:p>
          <a:p>
            <a:pPr algn="just"/>
            <a:endParaRPr lang="en-GB" sz="1150" dirty="0">
              <a:solidFill>
                <a:schemeClr val="bg1"/>
              </a:solidFill>
              <a:ea typeface="MS Mincho" panose="02020609040205080304" pitchFamily="49" charset="-128"/>
            </a:endParaRPr>
          </a:p>
          <a:p>
            <a:pPr algn="just"/>
            <a:r>
              <a:rPr lang="en-US" sz="1150" dirty="0">
                <a:solidFill>
                  <a:schemeClr val="bg1"/>
                </a:solidFill>
                <a:effectLst/>
                <a:ea typeface="Times" panose="02020603050405020304" pitchFamily="18" charset="0"/>
              </a:rPr>
              <a:t>CPM-14 (2019) supported the IPPC Secretariat maintaining a watching brief on the contribution of plant health related actions to Antimicrobial Resistance, through the UN Food and Agriculture </a:t>
            </a:r>
            <a:r>
              <a:rPr lang="en-US" sz="1150" dirty="0" err="1">
                <a:solidFill>
                  <a:schemeClr val="bg1"/>
                </a:solidFill>
                <a:effectLst/>
                <a:ea typeface="Times" panose="02020603050405020304" pitchFamily="18" charset="0"/>
              </a:rPr>
              <a:t>Organisation’s</a:t>
            </a:r>
            <a:r>
              <a:rPr lang="en-US" sz="1150" dirty="0">
                <a:solidFill>
                  <a:schemeClr val="bg1"/>
                </a:solidFill>
                <a:effectLst/>
                <a:ea typeface="Times" panose="02020603050405020304" pitchFamily="18" charset="0"/>
              </a:rPr>
              <a:t> AMR working group, subject to CPM and IPPC Secretariat priorities and resources. Recently CPM-15 (2021) requested </a:t>
            </a:r>
            <a:endParaRPr lang="en-AU" sz="1150" dirty="0">
              <a:solidFill>
                <a:schemeClr val="bg1"/>
              </a:solidFill>
              <a:effectLst/>
              <a:ea typeface="MS Mincho" panose="02020609040205080304" pitchFamily="49" charset="-128"/>
            </a:endParaRPr>
          </a:p>
        </p:txBody>
      </p:sp>
    </p:spTree>
    <p:extLst>
      <p:ext uri="{BB962C8B-B14F-4D97-AF65-F5344CB8AC3E}">
        <p14:creationId xmlns:p14="http://schemas.microsoft.com/office/powerpoint/2010/main" val="2190849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8A13-6572-4685-86B0-110F047CC423}"/>
              </a:ext>
            </a:extLst>
          </p:cNvPr>
          <p:cNvSpPr>
            <a:spLocks noGrp="1"/>
          </p:cNvSpPr>
          <p:nvPr>
            <p:ph type="title"/>
          </p:nvPr>
        </p:nvSpPr>
        <p:spPr>
          <a:xfrm>
            <a:off x="228599" y="629940"/>
            <a:ext cx="6400800" cy="831495"/>
          </a:xfrm>
        </p:spPr>
        <p:txBody>
          <a:bodyPr>
            <a:normAutofit/>
          </a:bodyPr>
          <a:lstStyle/>
          <a:p>
            <a:pPr algn="ctr"/>
            <a:r>
              <a:rPr lang="en-AU"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Bookman Old Style" panose="02050604050505020204" pitchFamily="18" charset="0"/>
              </a:rPr>
              <a:t>Go Blue for AMR</a:t>
            </a:r>
          </a:p>
        </p:txBody>
      </p:sp>
      <p:sp>
        <p:nvSpPr>
          <p:cNvPr id="6" name="TextBox 5">
            <a:extLst>
              <a:ext uri="{FF2B5EF4-FFF2-40B4-BE49-F238E27FC236}">
                <a16:creationId xmlns:a16="http://schemas.microsoft.com/office/drawing/2014/main" id="{262F5923-37B4-4BAF-A6EC-82BCD1AAA1C2}"/>
              </a:ext>
            </a:extLst>
          </p:cNvPr>
          <p:cNvSpPr txBox="1"/>
          <p:nvPr/>
        </p:nvSpPr>
        <p:spPr>
          <a:xfrm>
            <a:off x="353291" y="1787483"/>
            <a:ext cx="6276108" cy="5847755"/>
          </a:xfrm>
          <a:prstGeom prst="rect">
            <a:avLst/>
          </a:prstGeom>
          <a:noFill/>
        </p:spPr>
        <p:txBody>
          <a:bodyPr wrap="square">
            <a:spAutoFit/>
          </a:bodyPr>
          <a:lstStyle/>
          <a:p>
            <a:r>
              <a:rPr lang="en-AU" sz="2200" dirty="0">
                <a:solidFill>
                  <a:schemeClr val="bg1"/>
                </a:solidFill>
              </a:rPr>
              <a:t>● 'Go Blue' as an individual: </a:t>
            </a:r>
          </a:p>
          <a:p>
            <a:r>
              <a:rPr lang="en-AU" sz="2200" dirty="0">
                <a:solidFill>
                  <a:schemeClr val="bg1"/>
                </a:solidFill>
              </a:rPr>
              <a:t>	o Wear blue during WAAW events; </a:t>
            </a:r>
          </a:p>
          <a:p>
            <a:r>
              <a:rPr lang="en-AU" sz="2200" dirty="0">
                <a:solidFill>
                  <a:schemeClr val="bg1"/>
                </a:solidFill>
              </a:rPr>
              <a:t>	o Adjust your social media profiles with WAAW 	campaign digital resources; </a:t>
            </a:r>
          </a:p>
          <a:p>
            <a:r>
              <a:rPr lang="en-AU" sz="2200" dirty="0">
                <a:solidFill>
                  <a:schemeClr val="bg1"/>
                </a:solidFill>
              </a:rPr>
              <a:t>	o Tell your family, peers, colleagues, and 	communities why you 'Go Blue' during WAAW</a:t>
            </a:r>
          </a:p>
          <a:p>
            <a:endParaRPr lang="en-AU" sz="2200" dirty="0">
              <a:solidFill>
                <a:schemeClr val="bg1"/>
              </a:solidFill>
            </a:endParaRPr>
          </a:p>
          <a:p>
            <a:r>
              <a:rPr lang="en-AU" sz="2200" dirty="0">
                <a:solidFill>
                  <a:schemeClr val="bg1"/>
                </a:solidFill>
              </a:rPr>
              <a:t>● ‘Go Blue’ as a workplace: </a:t>
            </a:r>
          </a:p>
          <a:p>
            <a:r>
              <a:rPr lang="en-AU" sz="2200" dirty="0">
                <a:solidFill>
                  <a:schemeClr val="bg1"/>
                </a:solidFill>
              </a:rPr>
              <a:t>	o human and animal hospitals, clinics, laboratory 	facilities, pharmaceutical companies, universities) 	are encouraged to light up blue 	throughout the 	week </a:t>
            </a:r>
          </a:p>
          <a:p>
            <a:endParaRPr lang="en-AU" sz="2200" dirty="0">
              <a:solidFill>
                <a:schemeClr val="bg1"/>
              </a:solidFill>
            </a:endParaRPr>
          </a:p>
          <a:p>
            <a:r>
              <a:rPr lang="en-AU" sz="2200" dirty="0">
                <a:solidFill>
                  <a:schemeClr val="bg1"/>
                </a:solidFill>
              </a:rPr>
              <a:t>● ‘Go Blue’ as a community: </a:t>
            </a:r>
          </a:p>
          <a:p>
            <a:r>
              <a:rPr lang="en-AU" sz="2200" dirty="0">
                <a:solidFill>
                  <a:schemeClr val="bg1"/>
                </a:solidFill>
              </a:rPr>
              <a:t>	o On the final day of WAAW, we encourage local 	landmarks and other buildings to light up in light 	blue to raise AMR awareness</a:t>
            </a:r>
          </a:p>
        </p:txBody>
      </p:sp>
      <p:pic>
        <p:nvPicPr>
          <p:cNvPr id="7" name="Picture 6">
            <a:extLst>
              <a:ext uri="{FF2B5EF4-FFF2-40B4-BE49-F238E27FC236}">
                <a16:creationId xmlns:a16="http://schemas.microsoft.com/office/drawing/2014/main" id="{16C07448-A828-4B95-ABCF-CFE5D5A48811}"/>
              </a:ext>
            </a:extLst>
          </p:cNvPr>
          <p:cNvPicPr>
            <a:picLocks noChangeAspect="1"/>
          </p:cNvPicPr>
          <p:nvPr/>
        </p:nvPicPr>
        <p:blipFill>
          <a:blip r:embed="rId2">
            <a:alphaModFix amt="20000"/>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3428999" y="6836988"/>
            <a:ext cx="3016296" cy="2563057"/>
          </a:xfrm>
          <a:prstGeom prst="rect">
            <a:avLst/>
          </a:prstGeom>
        </p:spPr>
      </p:pic>
      <p:sp>
        <p:nvSpPr>
          <p:cNvPr id="8" name="Rectangle 7">
            <a:extLst>
              <a:ext uri="{FF2B5EF4-FFF2-40B4-BE49-F238E27FC236}">
                <a16:creationId xmlns:a16="http://schemas.microsoft.com/office/drawing/2014/main" id="{DFF3063C-E660-41DA-A5D8-C06ECC963E7F}"/>
              </a:ext>
            </a:extLst>
          </p:cNvPr>
          <p:cNvSpPr/>
          <p:nvPr/>
        </p:nvSpPr>
        <p:spPr>
          <a:xfrm>
            <a:off x="0" y="0"/>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2B99F969-1517-4395-A974-A6ECE2A514E2}"/>
              </a:ext>
            </a:extLst>
          </p:cNvPr>
          <p:cNvSpPr/>
          <p:nvPr/>
        </p:nvSpPr>
        <p:spPr>
          <a:xfrm>
            <a:off x="0" y="9642289"/>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18973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8A13-6572-4685-86B0-110F047CC423}"/>
              </a:ext>
            </a:extLst>
          </p:cNvPr>
          <p:cNvSpPr>
            <a:spLocks noGrp="1"/>
          </p:cNvSpPr>
          <p:nvPr>
            <p:ph type="title"/>
          </p:nvPr>
        </p:nvSpPr>
        <p:spPr>
          <a:xfrm>
            <a:off x="122873" y="546492"/>
            <a:ext cx="6182436" cy="590528"/>
          </a:xfrm>
        </p:spPr>
        <p:txBody>
          <a:bodyPr>
            <a:normAutofit fontScale="90000"/>
          </a:bodyPr>
          <a:lstStyle/>
          <a:p>
            <a:r>
              <a:rPr lang="en-AU" b="1" dirty="0">
                <a:solidFill>
                  <a:schemeClr val="bg1"/>
                </a:solidFill>
              </a:rPr>
              <a:t>Fishing for alternatives </a:t>
            </a:r>
            <a:br>
              <a:rPr lang="en-AU" b="1" dirty="0">
                <a:solidFill>
                  <a:schemeClr val="bg1"/>
                </a:solidFill>
              </a:rPr>
            </a:br>
            <a:r>
              <a:rPr lang="en-AU" b="1" dirty="0">
                <a:solidFill>
                  <a:schemeClr val="bg1"/>
                </a:solidFill>
              </a:rPr>
              <a:t>to reduce AMR</a:t>
            </a:r>
            <a:br>
              <a:rPr lang="en-AU" b="1" dirty="0">
                <a:solidFill>
                  <a:schemeClr val="bg1"/>
                </a:solidFill>
              </a:rPr>
            </a:br>
            <a:r>
              <a:rPr lang="en-AU" sz="1800" b="1" dirty="0">
                <a:solidFill>
                  <a:schemeClr val="bg1"/>
                </a:solidFill>
              </a:rPr>
              <a:t>Aquatic Pest and Health Policy</a:t>
            </a:r>
          </a:p>
        </p:txBody>
      </p:sp>
      <p:sp>
        <p:nvSpPr>
          <p:cNvPr id="11" name="TextBox 10">
            <a:extLst>
              <a:ext uri="{FF2B5EF4-FFF2-40B4-BE49-F238E27FC236}">
                <a16:creationId xmlns:a16="http://schemas.microsoft.com/office/drawing/2014/main" id="{A0F82BF0-79BC-4964-B50C-EC872765608D}"/>
              </a:ext>
            </a:extLst>
          </p:cNvPr>
          <p:cNvSpPr txBox="1"/>
          <p:nvPr/>
        </p:nvSpPr>
        <p:spPr>
          <a:xfrm>
            <a:off x="98822" y="1495708"/>
            <a:ext cx="3093244" cy="5899115"/>
          </a:xfrm>
          <a:prstGeom prst="rect">
            <a:avLst/>
          </a:prstGeom>
          <a:noFill/>
        </p:spPr>
        <p:txBody>
          <a:bodyPr wrap="square">
            <a:spAutoFit/>
          </a:bodyPr>
          <a:lstStyle/>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Aquaculture is one of the fastest growing primary industry sectors in Australia. The gross value of production of Australia’s fisheries and aquaculture sector was $3.18 billion in 2017-18. With the global demand for high quality seafood rising, Australia is well positioned to supply fresh, safe and sustainably sourced seafood to markets at home and abroad. Infectious diseases are a significant threat to the profitability of Australia’s fisheries and aquaculture industries. The global impact of aquatic animal diseases exceeds $6 billion per annum. The Australian, state and territory governments and aquatic animal industry are working hard to mitigate the risk of disease, whilst being careful to not overuse veterinary chemical products, including antimicrobials. </a:t>
            </a:r>
          </a:p>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Veterinary chemical products are important for managing aquatic animal health and welfare, ecological sustainability (i.e. reduce risk of disease spread to wild populations), food security and human health (i.e. reduce risk of zoonosis). Products must be controlled so that consumers and the environment are not put at risk.</a:t>
            </a:r>
          </a:p>
        </p:txBody>
      </p:sp>
      <p:sp>
        <p:nvSpPr>
          <p:cNvPr id="9" name="TextBox 8">
            <a:extLst>
              <a:ext uri="{FF2B5EF4-FFF2-40B4-BE49-F238E27FC236}">
                <a16:creationId xmlns:a16="http://schemas.microsoft.com/office/drawing/2014/main" id="{B9666834-B1C5-4402-8946-D3901660890C}"/>
              </a:ext>
            </a:extLst>
          </p:cNvPr>
          <p:cNvSpPr txBox="1"/>
          <p:nvPr/>
        </p:nvSpPr>
        <p:spPr>
          <a:xfrm>
            <a:off x="3314938" y="2516447"/>
            <a:ext cx="3444240" cy="5091202"/>
          </a:xfrm>
          <a:prstGeom prst="rect">
            <a:avLst/>
          </a:prstGeom>
          <a:noFill/>
        </p:spPr>
        <p:txBody>
          <a:bodyPr wrap="square">
            <a:spAutoFit/>
          </a:bodyPr>
          <a:lstStyle/>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The aquaculture industry has applied several good aquaculture practices to reduce the risk of disease without having to use antimicrobials. This includes the use of vaccines, on-farm biosecurity, and strict regulatory requirements for antimicrobial use.</a:t>
            </a:r>
          </a:p>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For example, the Tasmanian Government, together with its Atlantic salmon industry, has pioneered the development and use of several vaccines for finfish. The use of these vaccines has reduced the need for antibiotic use in the salmon industry and antimicrobial resistance surveillance has shown no evidence of resistance among the industry.</a:t>
            </a:r>
          </a:p>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Biosecurity describes the systems put in place to protect industry and farms from disease. Several generic and aquaculture sector-specific biosecurity plan guidelines and templates were developed through Australia’s third </a:t>
            </a: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hlinkClick r:id="rId2"/>
              </a:rPr>
              <a:t>National Strategic Plan for Aquatic Animal Health, AQUAPLAN 2014-2019</a:t>
            </a: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 The guidelines assist farmers to develop fit for purpose biosecurity plans that can be used to reduce on-farm biosecurity risks such as the use of alternatives to veterinary chemical use.</a:t>
            </a:r>
          </a:p>
        </p:txBody>
      </p:sp>
      <p:pic>
        <p:nvPicPr>
          <p:cNvPr id="3" name="Picture 2">
            <a:extLst>
              <a:ext uri="{FF2B5EF4-FFF2-40B4-BE49-F238E27FC236}">
                <a16:creationId xmlns:a16="http://schemas.microsoft.com/office/drawing/2014/main" id="{949E22DF-A228-46B6-934F-C1B8DB675A0B}"/>
              </a:ext>
            </a:extLst>
          </p:cNvPr>
          <p:cNvPicPr>
            <a:picLocks noChangeAspect="1"/>
          </p:cNvPicPr>
          <p:nvPr/>
        </p:nvPicPr>
        <p:blipFill>
          <a:blip r:embed="rId3"/>
          <a:stretch>
            <a:fillRect/>
          </a:stretch>
        </p:blipFill>
        <p:spPr>
          <a:xfrm>
            <a:off x="0" y="7516822"/>
            <a:ext cx="3330180" cy="2220120"/>
          </a:xfrm>
          <a:prstGeom prst="rect">
            <a:avLst/>
          </a:prstGeom>
          <a:ln>
            <a:noFill/>
          </a:ln>
          <a:effectLst>
            <a:softEdge rad="112500"/>
          </a:effectLst>
        </p:spPr>
      </p:pic>
      <p:sp>
        <p:nvSpPr>
          <p:cNvPr id="12" name="Rectangle 11">
            <a:extLst>
              <a:ext uri="{FF2B5EF4-FFF2-40B4-BE49-F238E27FC236}">
                <a16:creationId xmlns:a16="http://schemas.microsoft.com/office/drawing/2014/main" id="{65BD1F2D-7EF5-4A04-B93C-C5EEA19B86DB}"/>
              </a:ext>
            </a:extLst>
          </p:cNvPr>
          <p:cNvSpPr/>
          <p:nvPr/>
        </p:nvSpPr>
        <p:spPr>
          <a:xfrm>
            <a:off x="0" y="0"/>
            <a:ext cx="6858000" cy="1690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58B5012D-E6B4-4FC5-A3B0-BC1B988A3B90}"/>
              </a:ext>
            </a:extLst>
          </p:cNvPr>
          <p:cNvSpPr/>
          <p:nvPr/>
        </p:nvSpPr>
        <p:spPr>
          <a:xfrm>
            <a:off x="0" y="9736942"/>
            <a:ext cx="6858000" cy="1690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52E9996E-2362-40D2-9542-B0ABEB9D6216}"/>
              </a:ext>
            </a:extLst>
          </p:cNvPr>
          <p:cNvSpPr txBox="1"/>
          <p:nvPr/>
        </p:nvSpPr>
        <p:spPr>
          <a:xfrm>
            <a:off x="3527821" y="7603340"/>
            <a:ext cx="3231357" cy="2061526"/>
          </a:xfrm>
          <a:prstGeom prst="rect">
            <a:avLst/>
          </a:prstGeom>
          <a:noFill/>
        </p:spPr>
        <p:txBody>
          <a:bodyPr wrap="square">
            <a:spAutoFit/>
          </a:bodyPr>
          <a:lstStyle/>
          <a:p>
            <a:pPr marL="0" marR="0" lvl="0" indent="0" algn="just" defTabSz="457200" rtl="0" eaLnBrk="1" fontAlgn="auto" latinLnBrk="0" hangingPunct="1">
              <a:lnSpc>
                <a:spcPct val="125000"/>
              </a:lnSpc>
              <a:spcBef>
                <a:spcPts val="600"/>
              </a:spcBef>
              <a:spcAft>
                <a:spcPts val="0"/>
              </a:spcAft>
              <a:buClrTx/>
              <a:buSzTx/>
              <a:buFontTx/>
              <a:buNone/>
              <a:tabLst/>
              <a:defRPr/>
            </a:pP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There are a number of good lessons that can be learnt from Australia’s aquatic animal industries in regards to their prudent use of antimicrobials and uptake of alternative methods. Access to safe and appropriate veterinary chemicals is an ongoing concern for aquatic animal industries and is included in the current industry-government national strategic plan for aquatic animal health </a:t>
            </a:r>
            <a:r>
              <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hlinkClick r:id="rId2"/>
              </a:rPr>
              <a:t>(AQUAPLAN).  </a:t>
            </a:r>
            <a:endParaRPr kumimoji="0" lang="en-AU" sz="115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E46A84C0-DBDB-4667-B528-0C9A56FDF38E}"/>
              </a:ext>
            </a:extLst>
          </p:cNvPr>
          <p:cNvPicPr>
            <a:picLocks noChangeAspect="1"/>
          </p:cNvPicPr>
          <p:nvPr/>
        </p:nvPicPr>
        <p:blipFill>
          <a:blip r:embed="rId4"/>
          <a:stretch>
            <a:fillRect/>
          </a:stretch>
        </p:blipFill>
        <p:spPr>
          <a:xfrm>
            <a:off x="3665936" y="433192"/>
            <a:ext cx="3024185" cy="2016123"/>
          </a:xfrm>
          <a:prstGeom prst="rect">
            <a:avLst/>
          </a:prstGeom>
          <a:ln>
            <a:noFill/>
          </a:ln>
          <a:effectLst>
            <a:softEdge rad="112500"/>
          </a:effectLst>
        </p:spPr>
      </p:pic>
    </p:spTree>
    <p:extLst>
      <p:ext uri="{BB962C8B-B14F-4D97-AF65-F5344CB8AC3E}">
        <p14:creationId xmlns:p14="http://schemas.microsoft.com/office/powerpoint/2010/main" val="24613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66A1D14E-D216-4D55-9FEA-CCF211721A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67806"/>
            <a:ext cx="6858000" cy="3600450"/>
          </a:xfrm>
          <a:prstGeom prst="rect">
            <a:avLst/>
          </a:prstGeom>
        </p:spPr>
      </p:pic>
      <p:sp>
        <p:nvSpPr>
          <p:cNvPr id="8" name="Rectangle 7">
            <a:extLst>
              <a:ext uri="{FF2B5EF4-FFF2-40B4-BE49-F238E27FC236}">
                <a16:creationId xmlns:a16="http://schemas.microsoft.com/office/drawing/2014/main" id="{93AA92F1-38F7-4992-82C4-78E7382A0A1F}"/>
              </a:ext>
            </a:extLst>
          </p:cNvPr>
          <p:cNvSpPr/>
          <p:nvPr/>
        </p:nvSpPr>
        <p:spPr>
          <a:xfrm>
            <a:off x="0" y="0"/>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DE5DB18B-BB42-4E34-A8E8-26B1E785A221}"/>
              </a:ext>
            </a:extLst>
          </p:cNvPr>
          <p:cNvSpPr/>
          <p:nvPr/>
        </p:nvSpPr>
        <p:spPr>
          <a:xfrm>
            <a:off x="0" y="9668731"/>
            <a:ext cx="6858000" cy="263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a:extLst>
              <a:ext uri="{FF2B5EF4-FFF2-40B4-BE49-F238E27FC236}">
                <a16:creationId xmlns:a16="http://schemas.microsoft.com/office/drawing/2014/main" id="{850407B1-F1CB-4CF6-BD3D-EACC8C540B1D}"/>
              </a:ext>
            </a:extLst>
          </p:cNvPr>
          <p:cNvSpPr txBox="1"/>
          <p:nvPr/>
        </p:nvSpPr>
        <p:spPr>
          <a:xfrm>
            <a:off x="390144" y="450961"/>
            <a:ext cx="5263763" cy="584775"/>
          </a:xfrm>
          <a:prstGeom prst="rect">
            <a:avLst/>
          </a:prstGeom>
          <a:noFill/>
        </p:spPr>
        <p:txBody>
          <a:bodyPr wrap="square" rtlCol="0">
            <a:spAutoFit/>
          </a:bodyPr>
          <a:lstStyle/>
          <a:p>
            <a:r>
              <a:rPr lang="en-AU" sz="3200" dirty="0">
                <a:solidFill>
                  <a:schemeClr val="bg1"/>
                </a:solidFill>
                <a:latin typeface="+mj-lt"/>
              </a:rPr>
              <a:t>Useful Resources</a:t>
            </a:r>
          </a:p>
        </p:txBody>
      </p:sp>
      <p:sp>
        <p:nvSpPr>
          <p:cNvPr id="3" name="TextBox 2">
            <a:extLst>
              <a:ext uri="{FF2B5EF4-FFF2-40B4-BE49-F238E27FC236}">
                <a16:creationId xmlns:a16="http://schemas.microsoft.com/office/drawing/2014/main" id="{45F07B67-7D39-4013-8C96-6BD7C716FB9D}"/>
              </a:ext>
            </a:extLst>
          </p:cNvPr>
          <p:cNvSpPr txBox="1"/>
          <p:nvPr/>
        </p:nvSpPr>
        <p:spPr>
          <a:xfrm>
            <a:off x="390144" y="1308331"/>
            <a:ext cx="5730240" cy="5147563"/>
          </a:xfrm>
          <a:prstGeom prst="rect">
            <a:avLst/>
          </a:prstGeom>
          <a:noFill/>
        </p:spPr>
        <p:txBody>
          <a:bodyPr wrap="square" rtlCol="0">
            <a:spAutoFit/>
          </a:bodyPr>
          <a:lstStyle/>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Australian Government Website</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https://www.amr.gov.au</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https://www.awe.gov.au/agriculture-land/animal/health/amr</a:t>
            </a: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AMR Vet Collective</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https://www.amrvetcollective.com</a:t>
            </a:r>
          </a:p>
          <a:p>
            <a:r>
              <a:rPr lang="en-AU" sz="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https://www.amrvetcollective.com/home/continuing-education</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strike="noStrike"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Australian Veterinary Association</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https://www.ava.com.au/library-resources/other-resources/fighting-antimicrobial-resistance</a:t>
            </a:r>
          </a:p>
          <a:p>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Agriculture Victoria</a:t>
            </a: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https://agriculture.vic.gov.au/livestock-and-animals/livestock-health-and-welfare/antibiotic-resistant-infections</a:t>
            </a:r>
          </a:p>
          <a:p>
            <a:r>
              <a:rPr lang="en-AU" sz="1200" b="1" strike="noStrike"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OIE</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https://www.oie.int/en/event/world-antimicrobial-awareness-week-2021</a:t>
            </a:r>
          </a:p>
          <a:p>
            <a:r>
              <a:rPr lang="en-AU" sz="1200" b="1" strike="noStrike"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WHO</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https://www.who.int/health-topics/antimicrobial-resistance</a:t>
            </a:r>
          </a:p>
          <a:p>
            <a:r>
              <a:rPr lang="en-AU" sz="1200" b="1" strike="noStrike"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FAO</a:t>
            </a:r>
            <a:endPar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a:p>
            <a:r>
              <a:rPr lang="en-AU" sz="1200"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https://www.fao.org/antimicrobial-resistance/en</a:t>
            </a:r>
          </a:p>
          <a:p>
            <a:pPr>
              <a:spcBef>
                <a:spcPts val="600"/>
              </a:spcBef>
            </a:pPr>
            <a:r>
              <a:rPr lang="en-AU" sz="1150" b="1" strike="noStrike" dirty="0">
                <a:solidFill>
                  <a:srgbClr val="165788"/>
                </a:solidFill>
                <a:effectLst/>
                <a:latin typeface="Cambria" panose="02040503050406030204" pitchFamily="18" charset="0"/>
                <a:ea typeface="Cambria" panose="02040503050406030204" pitchFamily="18" charset="0"/>
                <a:cs typeface="Times New Roman" panose="02020603050405020304" pitchFamily="18" charset="0"/>
              </a:rPr>
              <a:t> </a:t>
            </a:r>
            <a:endParaRPr lang="en-AU" sz="1150" dirty="0">
              <a:effectLst/>
              <a:latin typeface="Cambria" panose="02040503050406030204" pitchFamily="18" charset="0"/>
              <a:ea typeface="Cambria" panose="02040503050406030204" pitchFamily="18" charset="0"/>
              <a:cs typeface="Times New Roman" panose="02020603050405020304" pitchFamily="18" charset="0"/>
            </a:endParaRPr>
          </a:p>
          <a:p>
            <a:endParaRPr lang="en-AU" sz="1200" dirty="0"/>
          </a:p>
        </p:txBody>
      </p:sp>
    </p:spTree>
    <p:extLst>
      <p:ext uri="{BB962C8B-B14F-4D97-AF65-F5344CB8AC3E}">
        <p14:creationId xmlns:p14="http://schemas.microsoft.com/office/powerpoint/2010/main" val="5155351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2331</TotalTime>
  <Words>1907</Words>
  <Application>Microsoft Office PowerPoint</Application>
  <PresentationFormat>A4 Paper (210x297 mm)</PresentationFormat>
  <Paragraphs>73</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Bookman Old Style</vt:lpstr>
      <vt:lpstr>Britannic Bold</vt:lpstr>
      <vt:lpstr>Calibri</vt:lpstr>
      <vt:lpstr>Calibri Light</vt:lpstr>
      <vt:lpstr>Cambria</vt:lpstr>
      <vt:lpstr>Work Sans</vt:lpstr>
      <vt:lpstr>Office Theme</vt:lpstr>
      <vt:lpstr>World Antimicrobial Awareness Week 18 – 24 November 2021</vt:lpstr>
      <vt:lpstr>Mitigating AMR in Animals Dr Mark Schipp, Australian Chief Veterinary Officer </vt:lpstr>
      <vt:lpstr>PowerPoint Presentation</vt:lpstr>
      <vt:lpstr>Spreading the seed of AMR awareness Gabrielle Vivian-Smith, Chief Plant Protection Officer</vt:lpstr>
      <vt:lpstr>Go Blue for AMR</vt:lpstr>
      <vt:lpstr>Fishing for alternatives  to reduce AMR Aquatic Pest and Health Policy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Author</dc:creator>
  <cp:lastModifiedBy>Jemma Jones</cp:lastModifiedBy>
  <cp:revision>84</cp:revision>
  <cp:lastPrinted>2020-11-17T22:54:20Z</cp:lastPrinted>
  <dcterms:created xsi:type="dcterms:W3CDTF">2020-11-11T06:01:26Z</dcterms:created>
  <dcterms:modified xsi:type="dcterms:W3CDTF">2021-11-09T03:55:37Z</dcterms:modified>
</cp:coreProperties>
</file>